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7"/>
    <p:restoredTop sz="94625"/>
  </p:normalViewPr>
  <p:slideViewPr>
    <p:cSldViewPr snapToGrid="0">
      <p:cViewPr varScale="1">
        <p:scale>
          <a:sx n="48" d="100"/>
          <a:sy n="48" d="100"/>
        </p:scale>
        <p:origin x="25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Bowl with salmon cakes, salad and houmo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Bowl of pappardelle pasta with parsley butter, roasted hazelnuts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 and houmo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tif"/><Relationship Id="rId5" Type="http://schemas.openxmlformats.org/officeDocument/2006/relationships/image" Target="../media/image5.tif"/><Relationship Id="rId4" Type="http://schemas.openxmlformats.org/officeDocument/2006/relationships/image" Target="../media/image4.t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"/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ditya Shankar, Hans Brouwer, Rihan Hai, Lydia Chen"/>
          <p:cNvSpPr txBox="1">
            <a:spLocks noGrp="1"/>
          </p:cNvSpPr>
          <p:nvPr>
            <p:ph type="body" idx="21"/>
          </p:nvPr>
        </p:nvSpPr>
        <p:spPr>
          <a:xfrm>
            <a:off x="1348232" y="9623846"/>
            <a:ext cx="21971002" cy="63697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Aditya Shankar, </a:t>
            </a:r>
            <a:r>
              <a:rPr b="0"/>
              <a:t>Hans Brouwer, Rihan Hai, Lydia Chen</a:t>
            </a:r>
          </a:p>
        </p:txBody>
      </p:sp>
      <p:sp>
        <p:nvSpPr>
          <p:cNvPr id="152" name="SiloFus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SiloFuse</a:t>
            </a:r>
          </a:p>
        </p:txBody>
      </p:sp>
      <p:sp>
        <p:nvSpPr>
          <p:cNvPr id="153" name="Cross-silo Synthetic Data Generation with Latent Tabular Diffusion Models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>
            <a:lvl1pPr defTabSz="1365469">
              <a:lnSpc>
                <a:spcPct val="80000"/>
              </a:lnSpc>
              <a:defRPr sz="6496" spc="-129"/>
            </a:lvl1pPr>
          </a:lstStyle>
          <a:p>
            <a:r>
              <a:t>Cross-silo Synthetic Data Generation with Latent Tabular Diffusion Models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28" y="10840853"/>
            <a:ext cx="22662410" cy="3145434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Solution</a:t>
            </a:r>
          </a:p>
        </p:txBody>
      </p:sp>
      <p:sp>
        <p:nvSpPr>
          <p:cNvPr id="229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# 1 Data priva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# 1 Data privacy</a:t>
            </a:r>
          </a:p>
        </p:txBody>
      </p:sp>
      <p:sp>
        <p:nvSpPr>
          <p:cNvPr id="232" name="Latent model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Latent models</a:t>
            </a:r>
          </a:p>
        </p:txBody>
      </p:sp>
      <p:sp>
        <p:nvSpPr>
          <p:cNvPr id="233" name="Inspiration from cryptograph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dirty="0"/>
              <a:t>Inspiration from cryptography</a:t>
            </a:r>
            <a:endParaRPr lang="en-US" dirty="0"/>
          </a:p>
          <a:p>
            <a:endParaRPr lang="en-NL" dirty="0"/>
          </a:p>
          <a:p>
            <a:endParaRPr lang="en-US" dirty="0"/>
          </a:p>
          <a:p>
            <a:endParaRPr lang="en-US" dirty="0"/>
          </a:p>
          <a:p>
            <a:r>
              <a:rPr lang="en-US" b="1" i="1" dirty="0"/>
              <a:t>Latent</a:t>
            </a:r>
            <a:r>
              <a:rPr lang="en-US" dirty="0"/>
              <a:t> generative models</a:t>
            </a:r>
            <a:endParaRPr dirty="0"/>
          </a:p>
          <a:p>
            <a:pPr marL="0" indent="0">
              <a:buNone/>
              <a:defRPr b="1" i="1"/>
            </a:pPr>
            <a:endParaRPr lang="en-US" dirty="0"/>
          </a:p>
          <a:p>
            <a:pPr marL="0" indent="0">
              <a:buNone/>
              <a:defRPr b="1" i="1"/>
            </a:pPr>
            <a:endParaRPr lang="en-US" dirty="0"/>
          </a:p>
          <a:p>
            <a:pPr>
              <a:defRPr b="1" i="1"/>
            </a:pPr>
            <a:endParaRPr lang="en-US" dirty="0"/>
          </a:p>
          <a:p>
            <a:pPr>
              <a:defRPr b="1" i="1"/>
            </a:pPr>
            <a:r>
              <a:rPr lang="en-US" dirty="0"/>
              <a:t>Model is the “key” to your data</a:t>
            </a:r>
          </a:p>
          <a:p>
            <a:pPr>
              <a:defRPr b="1" i="1"/>
            </a:pPr>
            <a:endParaRPr lang="en-US" dirty="0"/>
          </a:p>
          <a:p>
            <a:pPr marL="0" indent="0">
              <a:buNone/>
              <a:defRPr b="1" i="1"/>
            </a:pPr>
            <a:endParaRPr lang="en-GB" dirty="0"/>
          </a:p>
          <a:p>
            <a:pPr>
              <a:defRPr b="1" i="1"/>
            </a:pPr>
            <a:endParaRPr lang="en-NL" dirty="0"/>
          </a:p>
          <a:p>
            <a:pPr>
              <a:defRPr b="1" i="1"/>
            </a:pPr>
            <a:endParaRPr lang="en-NL" dirty="0"/>
          </a:p>
          <a:p>
            <a:pPr>
              <a:defRPr b="1" i="1"/>
            </a:pPr>
            <a:endParaRPr lang="en-NL" dirty="0"/>
          </a:p>
          <a:p>
            <a:pPr>
              <a:defRPr b="1" i="1"/>
            </a:pPr>
            <a:endParaRPr lang="en-US" dirty="0"/>
          </a:p>
          <a:p>
            <a:pPr>
              <a:defRPr b="1" i="1"/>
            </a:pPr>
            <a:endParaRPr lang="en-NL" dirty="0"/>
          </a:p>
          <a:p>
            <a:pPr>
              <a:defRPr b="1" i="1"/>
            </a:pPr>
            <a:endParaRPr lang="en-NL" dirty="0"/>
          </a:p>
          <a:p>
            <a:pPr marL="0" indent="0">
              <a:buNone/>
              <a:defRPr b="1" i="1"/>
            </a:pPr>
            <a:endParaRPr dirty="0"/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005" y="5363764"/>
            <a:ext cx="15368203" cy="2095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918" y="9244506"/>
            <a:ext cx="15319908" cy="199709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1" uiExpand="1" build="p" bldLvl="5" animBg="1" advAuto="0"/>
      <p:bldP spid="235" grpId="2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#2 Model trai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#2 Model training</a:t>
            </a:r>
          </a:p>
        </p:txBody>
      </p:sp>
      <p:sp>
        <p:nvSpPr>
          <p:cNvPr id="239" name="Stacked train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/>
              <a:t>Stacked training </a:t>
            </a:r>
          </a:p>
        </p:txBody>
      </p:sp>
      <p:sp>
        <p:nvSpPr>
          <p:cNvPr id="240" name="Step 1: Local train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Step 1: </a:t>
            </a:r>
            <a:r>
              <a:rPr b="1" dirty="0"/>
              <a:t>Local training</a:t>
            </a:r>
            <a:r>
              <a:rPr lang="en-US" b="1" dirty="0"/>
              <a:t> (client)</a:t>
            </a:r>
            <a:endParaRPr b="1" dirty="0"/>
          </a:p>
          <a:p>
            <a:endParaRPr b="1" dirty="0"/>
          </a:p>
          <a:p>
            <a:endParaRPr b="1" dirty="0"/>
          </a:p>
          <a:p>
            <a:r>
              <a:rPr dirty="0"/>
              <a:t>Step 2: </a:t>
            </a:r>
            <a:r>
              <a:rPr b="1" dirty="0"/>
              <a:t>Latent generator training</a:t>
            </a:r>
            <a:r>
              <a:rPr lang="en-US" b="1" dirty="0"/>
              <a:t> (server)</a:t>
            </a:r>
            <a:endParaRPr b="1" dirty="0"/>
          </a:p>
        </p:txBody>
      </p:sp>
      <p:pic>
        <p:nvPicPr>
          <p:cNvPr id="24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096" y="5308635"/>
            <a:ext cx="11178781" cy="2373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Image" descr="Image"/>
          <p:cNvPicPr>
            <a:picLocks noChangeAspect="1"/>
          </p:cNvPicPr>
          <p:nvPr/>
        </p:nvPicPr>
        <p:blipFill>
          <a:blip r:embed="rId3"/>
          <a:srcRect l="24130" r="34748"/>
          <a:stretch>
            <a:fillRect/>
          </a:stretch>
        </p:blipFill>
        <p:spPr>
          <a:xfrm>
            <a:off x="1961247" y="9486751"/>
            <a:ext cx="7826234" cy="2481055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#3 Generative mod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#3 Generative model</a:t>
            </a:r>
          </a:p>
        </p:txBody>
      </p:sp>
      <p:sp>
        <p:nvSpPr>
          <p:cNvPr id="246" name="Tabular diffus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Tabular diffusion</a:t>
            </a:r>
          </a:p>
        </p:txBody>
      </p:sp>
      <p:sp>
        <p:nvSpPr>
          <p:cNvPr id="247" name="Markov proces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 dirty="0"/>
              <a:t>Stable</a:t>
            </a:r>
            <a:r>
              <a:rPr dirty="0"/>
              <a:t> training process</a:t>
            </a:r>
          </a:p>
          <a:p>
            <a:r>
              <a:rPr b="1" dirty="0"/>
              <a:t>Privacy? </a:t>
            </a:r>
            <a:r>
              <a:rPr b="1" i="1" dirty="0"/>
              <a:t>Latent tabular diffusion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9838" y="3274882"/>
            <a:ext cx="10067662" cy="3935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YTY1Nh4vvsaRmp-xa38IdAtK61IRO2RHbHMvB2WeBb4CMF7MEoS8wgsAmJOPZ7dMBuzpvCyP5FR0m4zDtYdEtDo73cOuIm8ZqC18mK72kI8zvfUYhItcYeUl2WXgFL4zm4vyPRCMqYHr9NOmwicizBp2Jg=s2048.png" descr="YTY1Nh4vvsaRmp-xa38IdAtK61IRO2RHbHMvB2WeBb4CMF7MEoS8wgsAmJOPZ7dMBuzpvCyP5FR0m4zDtYdEtDo73cOuIm8ZqC18mK72kI8zvfUYhItcYeUl2WXgFL4zm4vyPRCMqYHr9NOmwicizBp2Jg=s20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423" y="6858000"/>
            <a:ext cx="12635842" cy="3458162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rain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Training</a:t>
            </a:r>
          </a:p>
        </p:txBody>
      </p:sp>
      <p:sp>
        <p:nvSpPr>
          <p:cNvPr id="253" name="Step 1: Auto-encoder(s)"/>
          <p:cNvSpPr txBox="1">
            <a:spLocks noGrp="1"/>
          </p:cNvSpPr>
          <p:nvPr>
            <p:ph type="body" sz="half" idx="1"/>
          </p:nvPr>
        </p:nvSpPr>
        <p:spPr>
          <a:xfrm>
            <a:off x="1621809" y="3845578"/>
            <a:ext cx="9805122" cy="9049854"/>
          </a:xfrm>
          <a:prstGeom prst="rect">
            <a:avLst/>
          </a:prstGeom>
          <a:ln w="63500">
            <a:solidFill>
              <a:srgbClr val="5E5E5E"/>
            </a:solidFill>
          </a:ln>
        </p:spPr>
        <p:txBody>
          <a:bodyPr/>
          <a:lstStyle>
            <a:lvl1pPr marL="0" indent="0">
              <a:buSzTx/>
              <a:buNone/>
              <a:defRPr>
                <a:solidFill>
                  <a:srgbClr val="5E5E5E"/>
                </a:solidFill>
              </a:defRPr>
            </a:lvl1pPr>
          </a:lstStyle>
          <a:p>
            <a:r>
              <a:t>Step 1: Auto-encoder(s)</a:t>
            </a:r>
          </a:p>
        </p:txBody>
      </p:sp>
      <p:sp>
        <p:nvSpPr>
          <p:cNvPr id="254" name="SiloFu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SiloFuse</a:t>
            </a:r>
          </a:p>
        </p:txBody>
      </p:sp>
      <p:pic>
        <p:nvPicPr>
          <p:cNvPr id="25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54" y="4865827"/>
            <a:ext cx="9213831" cy="7849189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tep 2: Latent Diffusion"/>
          <p:cNvSpPr txBox="1"/>
          <p:nvPr/>
        </p:nvSpPr>
        <p:spPr>
          <a:xfrm>
            <a:off x="12743238" y="3845578"/>
            <a:ext cx="9805122" cy="9049854"/>
          </a:xfrm>
          <a:prstGeom prst="rect">
            <a:avLst/>
          </a:prstGeom>
          <a:ln w="63500">
            <a:solidFill>
              <a:srgbClr val="5E5E5E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lnSpc>
                <a:spcPct val="90000"/>
              </a:lnSpc>
              <a:spcBef>
                <a:spcPts val="4500"/>
              </a:spcBef>
              <a:defRPr sz="4800"/>
            </a:lvl1pPr>
          </a:lstStyle>
          <a:p>
            <a:r>
              <a:t>Step 2: Latent Diffusion 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5464" y="4753217"/>
            <a:ext cx="7640670" cy="7754467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ynthesi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Synthesis</a:t>
            </a:r>
          </a:p>
        </p:txBody>
      </p:sp>
      <p:sp>
        <p:nvSpPr>
          <p:cNvPr id="261" name="Two scenario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Two</a:t>
            </a:r>
            <a:r>
              <a:t> scenarios</a:t>
            </a:r>
          </a:p>
          <a:p>
            <a:pPr lvl="1"/>
            <a:r>
              <a:rPr b="1"/>
              <a:t>Share</a:t>
            </a:r>
            <a:r>
              <a:t> post synthesis (</a:t>
            </a:r>
            <a:r>
              <a:rPr b="1"/>
              <a:t>weaker</a:t>
            </a:r>
            <a:r>
              <a:t> privacy)</a:t>
            </a:r>
          </a:p>
          <a:p>
            <a:pPr lvl="1"/>
            <a:r>
              <a:rPr b="1"/>
              <a:t>Retain</a:t>
            </a:r>
            <a:r>
              <a:t> vertical partitioning (</a:t>
            </a:r>
            <a:r>
              <a:rPr b="1"/>
              <a:t>stronger</a:t>
            </a:r>
            <a:r>
              <a:t> privacy)</a:t>
            </a:r>
          </a:p>
        </p:txBody>
      </p:sp>
      <p:sp>
        <p:nvSpPr>
          <p:cNvPr id="262" name="SiloFus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SiloFuse</a:t>
            </a:r>
          </a:p>
        </p:txBody>
      </p:sp>
      <p:pic>
        <p:nvPicPr>
          <p:cNvPr id="26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3245" y="2751865"/>
            <a:ext cx="10502901" cy="9918701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riva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>
                <a:solidFill>
                  <a:sysClr val="windowText" lastClr="000000"/>
                </a:solidFill>
              </a:rPr>
              <a:t>Privacy</a:t>
            </a:r>
          </a:p>
        </p:txBody>
      </p:sp>
      <p:sp>
        <p:nvSpPr>
          <p:cNvPr id="267" name="Semi-honest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Semi-honest</a:t>
            </a:r>
          </a:p>
          <a:p>
            <a:r>
              <a:rPr dirty="0"/>
              <a:t>Vertical partitioning post synthesis: </a:t>
            </a:r>
            <a:r>
              <a:rPr b="1" dirty="0"/>
              <a:t>Theoretical irreversibility</a:t>
            </a:r>
          </a:p>
          <a:p>
            <a:r>
              <a:rPr dirty="0"/>
              <a:t>Quantify </a:t>
            </a:r>
            <a:r>
              <a:rPr b="1" dirty="0"/>
              <a:t>risks of sharing</a:t>
            </a:r>
            <a:r>
              <a:rPr dirty="0"/>
              <a:t> post synthesis (3 attacks)</a:t>
            </a:r>
          </a:p>
          <a:p>
            <a:pPr lvl="1"/>
            <a:r>
              <a:rPr lang="en-US" b="1" dirty="0"/>
              <a:t>Single out </a:t>
            </a:r>
            <a:r>
              <a:rPr lang="en-US" dirty="0"/>
              <a:t>rows</a:t>
            </a:r>
            <a:endParaRPr dirty="0"/>
          </a:p>
          <a:p>
            <a:pPr lvl="1"/>
            <a:r>
              <a:rPr lang="en-GB" b="1" dirty="0"/>
              <a:t>Links</a:t>
            </a:r>
            <a:r>
              <a:rPr lang="en-GB" dirty="0"/>
              <a:t> between rows</a:t>
            </a:r>
          </a:p>
          <a:p>
            <a:pPr lvl="1"/>
            <a:r>
              <a:rPr lang="en-US" dirty="0"/>
              <a:t>Infer</a:t>
            </a:r>
            <a:r>
              <a:rPr lang="en-US" b="1" dirty="0"/>
              <a:t> other columns</a:t>
            </a:r>
            <a:r>
              <a:rPr lang="en-US" dirty="0"/>
              <a:t> from local ones</a:t>
            </a:r>
            <a:endParaRPr dirty="0"/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FC60C3-17CE-6611-91FD-E8A936D2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2233" y="7738387"/>
            <a:ext cx="3368119" cy="33681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A6C46-0357-159C-1F46-891D1D5B9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0234" y="7738388"/>
            <a:ext cx="2082901" cy="33443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3D96E9-F71A-F44A-E082-59779FFFF7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7"/>
          <a:stretch/>
        </p:blipFill>
        <p:spPr>
          <a:xfrm>
            <a:off x="22267906" y="7567648"/>
            <a:ext cx="1694172" cy="36858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216961-1A77-C05E-790E-AC16905511D0}"/>
              </a:ext>
            </a:extLst>
          </p:cNvPr>
          <p:cNvSpPr txBox="1"/>
          <p:nvPr/>
        </p:nvSpPr>
        <p:spPr>
          <a:xfrm>
            <a:off x="16738484" y="11158785"/>
            <a:ext cx="1075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</a:t>
            </a:r>
            <a:r>
              <a:rPr kumimoji="0" lang="en-NL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arty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266CD-3575-8A35-C5ED-EBC724EF4483}"/>
              </a:ext>
            </a:extLst>
          </p:cNvPr>
          <p:cNvSpPr txBox="1"/>
          <p:nvPr/>
        </p:nvSpPr>
        <p:spPr>
          <a:xfrm>
            <a:off x="21730098" y="11268410"/>
            <a:ext cx="107561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P</a:t>
            </a:r>
            <a:r>
              <a:rPr kumimoji="0" lang="en-NL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arty 2</a:t>
            </a:r>
          </a:p>
        </p:txBody>
      </p:sp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D9FF3B11-896D-AD98-5C94-1E923E1210C7}"/>
              </a:ext>
            </a:extLst>
          </p:cNvPr>
          <p:cNvSpPr/>
          <p:nvPr/>
        </p:nvSpPr>
        <p:spPr>
          <a:xfrm>
            <a:off x="19081165" y="9180399"/>
            <a:ext cx="1021976" cy="484094"/>
          </a:xfrm>
          <a:prstGeom prst="leftRightArrow">
            <a:avLst/>
          </a:prstGeom>
          <a:solidFill>
            <a:srgbClr val="0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NL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45EABB-A41D-C0A5-91AB-8F5EB4B20A17}"/>
              </a:ext>
            </a:extLst>
          </p:cNvPr>
          <p:cNvSpPr txBox="1"/>
          <p:nvPr/>
        </p:nvSpPr>
        <p:spPr>
          <a:xfrm>
            <a:off x="18916854" y="8708475"/>
            <a:ext cx="14411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NL" dirty="0"/>
              <a:t>exchange</a:t>
            </a:r>
            <a:endParaRPr kumimoji="0" lang="en-NL" sz="24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Experi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Experiments</a:t>
            </a:r>
          </a:p>
        </p:txBody>
      </p:sp>
      <p:sp>
        <p:nvSpPr>
          <p:cNvPr id="271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sembl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Resemblance</a:t>
            </a:r>
          </a:p>
        </p:txBody>
      </p:sp>
      <p:sp>
        <p:nvSpPr>
          <p:cNvPr id="274" name="Similarity between real and synthetic distributio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Similarity between real and synthetic </a:t>
            </a:r>
            <a:r>
              <a:rPr b="1" dirty="0"/>
              <a:t>distributions</a:t>
            </a:r>
          </a:p>
          <a:p>
            <a:r>
              <a:rPr dirty="0"/>
              <a:t>Avg. of</a:t>
            </a:r>
            <a:r>
              <a:rPr b="1" dirty="0"/>
              <a:t> 5 </a:t>
            </a:r>
            <a:r>
              <a:rPr dirty="0"/>
              <a:t>metrics</a:t>
            </a:r>
            <a:endParaRPr b="1" dirty="0"/>
          </a:p>
          <a:p>
            <a:pPr lvl="1"/>
            <a:r>
              <a:rPr dirty="0"/>
              <a:t>Column </a:t>
            </a:r>
            <a:r>
              <a:rPr b="1" dirty="0"/>
              <a:t>similarity</a:t>
            </a:r>
            <a:r>
              <a:rPr dirty="0"/>
              <a:t> (correlation)</a:t>
            </a:r>
          </a:p>
          <a:p>
            <a:pPr lvl="1"/>
            <a:r>
              <a:rPr dirty="0"/>
              <a:t>Probability distribution </a:t>
            </a:r>
            <a:r>
              <a:rPr b="1" dirty="0"/>
              <a:t>distance</a:t>
            </a:r>
          </a:p>
          <a:p>
            <a:pPr lvl="1"/>
            <a:r>
              <a:rPr lang="en-US" b="1" dirty="0"/>
              <a:t>E</a:t>
            </a:r>
            <a:r>
              <a:rPr b="1" dirty="0"/>
              <a:t>xternal discriminator</a:t>
            </a:r>
            <a:r>
              <a:rPr dirty="0"/>
              <a:t> model</a:t>
            </a:r>
            <a:endParaRPr b="1" dirty="0"/>
          </a:p>
          <a:p>
            <a:r>
              <a:rPr b="1" dirty="0"/>
              <a:t>6 </a:t>
            </a:r>
            <a:r>
              <a:rPr dirty="0"/>
              <a:t>baselines.</a:t>
            </a:r>
            <a:r>
              <a:rPr b="1" dirty="0"/>
              <a:t> 9 </a:t>
            </a:r>
            <a:r>
              <a:rPr dirty="0"/>
              <a:t>datasets</a:t>
            </a:r>
            <a:r>
              <a:rPr b="1" dirty="0"/>
              <a:t> </a:t>
            </a:r>
          </a:p>
          <a:p>
            <a:r>
              <a:rPr dirty="0"/>
              <a:t>Centrali</a:t>
            </a:r>
            <a:r>
              <a:rPr lang="en-US" dirty="0"/>
              <a:t>z</a:t>
            </a:r>
            <a:r>
              <a:rPr dirty="0"/>
              <a:t>ed GANs,</a:t>
            </a:r>
            <a:r>
              <a:rPr b="1" dirty="0"/>
              <a:t> </a:t>
            </a:r>
            <a:r>
              <a:rPr dirty="0"/>
              <a:t>Stacked vs End-to-End, Centrali</a:t>
            </a:r>
            <a:r>
              <a:rPr lang="en-US" dirty="0"/>
              <a:t>z</a:t>
            </a:r>
            <a:r>
              <a:rPr dirty="0"/>
              <a:t>ed diffusion</a:t>
            </a:r>
          </a:p>
        </p:txBody>
      </p:sp>
      <p:sp>
        <p:nvSpPr>
          <p:cNvPr id="275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18</a:t>
            </a:fld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Resembl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Resemblance</a:t>
            </a:r>
          </a:p>
        </p:txBody>
      </p:sp>
      <p:sp>
        <p:nvSpPr>
          <p:cNvPr id="278" name="Diffusion outperform GAN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Diffusion</a:t>
            </a:r>
            <a:r>
              <a:t> outperform </a:t>
            </a:r>
            <a:r>
              <a:rPr b="1"/>
              <a:t>GANs</a:t>
            </a:r>
          </a:p>
          <a:p>
            <a:r>
              <a:rPr b="1"/>
              <a:t>Latent</a:t>
            </a:r>
            <a:r>
              <a:t> models </a:t>
            </a:r>
            <a:r>
              <a:rPr b="1"/>
              <a:t>competitive</a:t>
            </a:r>
            <a:r>
              <a:t> against </a:t>
            </a:r>
            <a:r>
              <a:rPr b="1"/>
              <a:t>centralised diffusion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19</a:t>
            </a:fld>
            <a:endParaRPr/>
          </a:p>
        </p:txBody>
      </p:sp>
      <p:pic>
        <p:nvPicPr>
          <p:cNvPr id="28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392" y="7132121"/>
            <a:ext cx="20553142" cy="34916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ynthetic data is everyw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Synthetic data is everywhere</a:t>
            </a:r>
          </a:p>
        </p:txBody>
      </p:sp>
      <p:pic>
        <p:nvPicPr>
          <p:cNvPr id="158" name="Image" descr="Image"/>
          <p:cNvPicPr>
            <a:picLocks noChangeAspect="1"/>
          </p:cNvPicPr>
          <p:nvPr/>
        </p:nvPicPr>
        <p:blipFill>
          <a:blip r:embed="rId2"/>
          <a:srcRect b="10390"/>
          <a:stretch>
            <a:fillRect/>
          </a:stretch>
        </p:blipFill>
        <p:spPr>
          <a:xfrm>
            <a:off x="6200501" y="2946313"/>
            <a:ext cx="12630904" cy="6366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337" y="9261054"/>
            <a:ext cx="3772364" cy="2898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2208" y="6577073"/>
            <a:ext cx="3873059" cy="2168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2770" y="6502070"/>
            <a:ext cx="3478379" cy="231892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Predictive maintenance"/>
          <p:cNvSpPr txBox="1"/>
          <p:nvPr/>
        </p:nvSpPr>
        <p:spPr>
          <a:xfrm>
            <a:off x="2062686" y="8765405"/>
            <a:ext cx="3298547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Predictive maintenance</a:t>
            </a:r>
          </a:p>
        </p:txBody>
      </p:sp>
      <p:sp>
        <p:nvSpPr>
          <p:cNvPr id="163" name="Patient risk classification"/>
          <p:cNvSpPr txBox="1"/>
          <p:nvPr/>
        </p:nvSpPr>
        <p:spPr>
          <a:xfrm>
            <a:off x="6582330" y="12091377"/>
            <a:ext cx="347837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Patient risk classification</a:t>
            </a:r>
          </a:p>
        </p:txBody>
      </p:sp>
      <p:sp>
        <p:nvSpPr>
          <p:cNvPr id="164" name="Simulating crop patterns"/>
          <p:cNvSpPr txBox="1"/>
          <p:nvPr/>
        </p:nvSpPr>
        <p:spPr>
          <a:xfrm>
            <a:off x="19311114" y="8765405"/>
            <a:ext cx="3462224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Simulating crop patterns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9879" y="9746633"/>
            <a:ext cx="4074167" cy="2291720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Fraud detection"/>
          <p:cNvSpPr txBox="1"/>
          <p:nvPr/>
        </p:nvSpPr>
        <p:spPr>
          <a:xfrm>
            <a:off x="14614326" y="12091377"/>
            <a:ext cx="2265274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Fraud detection</a:t>
            </a:r>
          </a:p>
        </p:txBody>
      </p:sp>
      <p:sp>
        <p:nvSpPr>
          <p:cNvPr id="16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Downstream Util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Downstream Utility</a:t>
            </a:r>
          </a:p>
        </p:txBody>
      </p:sp>
      <p:sp>
        <p:nvSpPr>
          <p:cNvPr id="288" name="Ratio of classifier accuracy - synthetic : real (capped at 100.0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Ratio of </a:t>
            </a:r>
            <a:r>
              <a:rPr b="1" dirty="0"/>
              <a:t>classifier accuracy</a:t>
            </a:r>
            <a:r>
              <a:rPr dirty="0"/>
              <a:t> - synthetic : real (capped at 100.0)</a:t>
            </a:r>
          </a:p>
          <a:p>
            <a:r>
              <a:rPr b="1" dirty="0"/>
              <a:t>Diffusion</a:t>
            </a:r>
            <a:r>
              <a:rPr dirty="0"/>
              <a:t> outperform GANs</a:t>
            </a:r>
          </a:p>
          <a:p>
            <a:r>
              <a:rPr dirty="0"/>
              <a:t>Comparable to centrali</a:t>
            </a:r>
            <a:r>
              <a:rPr lang="en-US" dirty="0"/>
              <a:t>z</a:t>
            </a:r>
            <a:r>
              <a:rPr dirty="0"/>
              <a:t>ed auto-encoder and diffusion</a:t>
            </a:r>
          </a:p>
        </p:txBody>
      </p:sp>
      <p:sp>
        <p:nvSpPr>
          <p:cNvPr id="28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73" y="8057054"/>
            <a:ext cx="20983113" cy="3440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riva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Privacy</a:t>
            </a:r>
          </a:p>
        </p:txBody>
      </p:sp>
      <p:sp>
        <p:nvSpPr>
          <p:cNvPr id="293" name="Tradeoff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Tradeoff </a:t>
            </a:r>
          </a:p>
          <a:p>
            <a:endParaRPr dirty="0"/>
          </a:p>
          <a:p>
            <a:endParaRPr dirty="0"/>
          </a:p>
          <a:p>
            <a:r>
              <a:rPr dirty="0"/>
              <a:t>Recommendations:</a:t>
            </a:r>
          </a:p>
          <a:p>
            <a:pPr lvl="1"/>
            <a:r>
              <a:rPr b="1" dirty="0"/>
              <a:t>Strong privacy</a:t>
            </a:r>
            <a:r>
              <a:rPr dirty="0"/>
              <a:t> —&gt; Retain partitioning. </a:t>
            </a:r>
            <a:r>
              <a:rPr b="1" dirty="0"/>
              <a:t>FL</a:t>
            </a:r>
            <a:r>
              <a:rPr dirty="0"/>
              <a:t> on downstream</a:t>
            </a:r>
          </a:p>
          <a:p>
            <a:pPr lvl="1"/>
            <a:r>
              <a:rPr b="1" dirty="0"/>
              <a:t>Weaker</a:t>
            </a:r>
            <a:r>
              <a:rPr dirty="0"/>
              <a:t> guarantees —&gt; Share post synthesis. </a:t>
            </a:r>
            <a:r>
              <a:rPr b="1" dirty="0"/>
              <a:t>Local</a:t>
            </a:r>
            <a:r>
              <a:rPr dirty="0"/>
              <a:t> model downstream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21</a:t>
            </a:fld>
            <a:endParaRPr/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230" y="5758700"/>
            <a:ext cx="21333540" cy="1731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ommun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Communication</a:t>
            </a:r>
          </a:p>
        </p:txBody>
      </p:sp>
      <p:sp>
        <p:nvSpPr>
          <p:cNvPr id="298" name="Stacked vs End-to-end train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Stacked vs End-to-end training</a:t>
            </a:r>
          </a:p>
        </p:txBody>
      </p:sp>
      <p:sp>
        <p:nvSpPr>
          <p:cNvPr id="299" name="Bytes transferred during train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Bytes transferred during training</a:t>
            </a:r>
          </a:p>
          <a:p>
            <a:r>
              <a:t>End-to-end training: Increasing iterations —&gt; Increasing comm.</a:t>
            </a:r>
          </a:p>
          <a:p>
            <a:r>
              <a:t>Stacked training: </a:t>
            </a:r>
            <a:r>
              <a:rPr b="1"/>
              <a:t>Single</a:t>
            </a:r>
            <a:r>
              <a:t> comm. round </a:t>
            </a:r>
          </a:p>
        </p:txBody>
      </p:sp>
      <p:sp>
        <p:nvSpPr>
          <p:cNvPr id="300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30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090" y="7509356"/>
            <a:ext cx="14130366" cy="617933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Fixed cost should be the takeaway point"/>
          <p:cNvSpPr txBox="1"/>
          <p:nvPr/>
        </p:nvSpPr>
        <p:spPr>
          <a:xfrm>
            <a:off x="13602641" y="7328110"/>
            <a:ext cx="5624171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Fixed cost should be the takeaway point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Future work and 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 and Conclusions</a:t>
            </a:r>
          </a:p>
        </p:txBody>
      </p:sp>
      <p:sp>
        <p:nvSpPr>
          <p:cNvPr id="30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23</a:t>
            </a:fld>
            <a:endParaRPr/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onclus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Conclusions</a:t>
            </a:r>
          </a:p>
        </p:txBody>
      </p:sp>
      <p:sp>
        <p:nvSpPr>
          <p:cNvPr id="308" name="Synthesise, yet maintain privac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Synthesi</a:t>
            </a:r>
            <a:r>
              <a:rPr lang="en-US" dirty="0"/>
              <a:t>z</a:t>
            </a:r>
            <a:r>
              <a:rPr dirty="0"/>
              <a:t>e, yet maintain privacy</a:t>
            </a:r>
          </a:p>
          <a:p>
            <a:r>
              <a:rPr dirty="0"/>
              <a:t>Latent architecture</a:t>
            </a:r>
          </a:p>
          <a:p>
            <a:pPr lvl="1"/>
            <a:r>
              <a:rPr dirty="0"/>
              <a:t>Links in real space </a:t>
            </a:r>
            <a:r>
              <a:rPr b="1" dirty="0"/>
              <a:t>preserved</a:t>
            </a:r>
            <a:r>
              <a:rPr dirty="0"/>
              <a:t> in latent space</a:t>
            </a:r>
          </a:p>
          <a:p>
            <a:pPr lvl="1"/>
            <a:r>
              <a:rPr b="1" dirty="0"/>
              <a:t>Efficient</a:t>
            </a:r>
            <a:r>
              <a:rPr dirty="0"/>
              <a:t> training paradigm</a:t>
            </a:r>
          </a:p>
          <a:p>
            <a:r>
              <a:rPr dirty="0"/>
              <a:t>Privacy</a:t>
            </a:r>
          </a:p>
          <a:p>
            <a:pPr lvl="1">
              <a:defRPr b="1"/>
            </a:pPr>
            <a:r>
              <a:rPr dirty="0"/>
              <a:t>Spectrum</a:t>
            </a:r>
          </a:p>
          <a:p>
            <a:pPr lvl="1"/>
            <a:r>
              <a:rPr dirty="0"/>
              <a:t>Tradeoffs involved </a:t>
            </a:r>
          </a:p>
        </p:txBody>
      </p:sp>
      <p:sp>
        <p:nvSpPr>
          <p:cNvPr id="30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24</a:t>
            </a:fld>
            <a:endParaRPr/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Future 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work</a:t>
            </a:r>
          </a:p>
        </p:txBody>
      </p:sp>
      <p:sp>
        <p:nvSpPr>
          <p:cNvPr id="312" name="Beyond tabular dat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Beyond tabular</a:t>
            </a:r>
            <a:r>
              <a:t> data</a:t>
            </a:r>
          </a:p>
          <a:p>
            <a:endParaRPr/>
          </a:p>
          <a:p>
            <a:r>
              <a:rPr b="1"/>
              <a:t>Malicious</a:t>
            </a:r>
            <a:r>
              <a:t> adversaries</a:t>
            </a:r>
          </a:p>
          <a:p>
            <a:endParaRPr/>
          </a:p>
          <a:p>
            <a:pPr>
              <a:defRPr b="1"/>
            </a:pPr>
            <a:r>
              <a:t>Distributed servers</a:t>
            </a:r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2"/>
          <a:srcRect l="48675" b="44963"/>
          <a:stretch>
            <a:fillRect/>
          </a:stretch>
        </p:blipFill>
        <p:spPr>
          <a:xfrm>
            <a:off x="8097302" y="3786266"/>
            <a:ext cx="3327595" cy="1637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312" y="6273166"/>
            <a:ext cx="1275925" cy="16371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Image" descr="Image"/>
          <p:cNvPicPr>
            <a:picLocks noChangeAspect="1"/>
          </p:cNvPicPr>
          <p:nvPr/>
        </p:nvPicPr>
        <p:blipFill>
          <a:blip r:embed="rId4"/>
          <a:srcRect l="62449" t="9991" b="19008"/>
          <a:stretch>
            <a:fillRect/>
          </a:stretch>
        </p:blipFill>
        <p:spPr>
          <a:xfrm>
            <a:off x="7862878" y="8920729"/>
            <a:ext cx="3327207" cy="1829050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25</a:t>
            </a:fld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Thank you"/>
          <p:cNvSpPr txBox="1">
            <a:spLocks noGrp="1"/>
          </p:cNvSpPr>
          <p:nvPr>
            <p:ph type="body" sz="half" idx="1"/>
          </p:nvPr>
        </p:nvSpPr>
        <p:spPr>
          <a:xfrm>
            <a:off x="1004422" y="1305904"/>
            <a:ext cx="21971001" cy="3874313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  <p:pic>
        <p:nvPicPr>
          <p:cNvPr id="31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500" y="4604220"/>
            <a:ext cx="9784262" cy="7349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350" y="7300703"/>
            <a:ext cx="1877780" cy="195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140" y="6282598"/>
            <a:ext cx="1877781" cy="19561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26</a:t>
            </a:fld>
            <a:endParaRPr/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0C44A6-1944-2024-08F5-F697BC830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22940681" cy="129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7264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WHY synthetic dat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WHY synthetic data</a:t>
            </a:r>
          </a:p>
        </p:txBody>
      </p:sp>
      <p:sp>
        <p:nvSpPr>
          <p:cNvPr id="170" name="Privac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b="1"/>
              <a:t>Privacy</a:t>
            </a:r>
            <a:r>
              <a:t>  </a:t>
            </a:r>
          </a:p>
          <a:p>
            <a:endParaRPr/>
          </a:p>
          <a:p>
            <a:r>
              <a:t>Mitigating </a:t>
            </a:r>
            <a:r>
              <a:rPr b="1"/>
              <a:t>class imbalance</a:t>
            </a:r>
          </a:p>
          <a:p>
            <a:pPr lvl="1"/>
            <a:endParaRPr b="1"/>
          </a:p>
          <a:p>
            <a:r>
              <a:rPr b="1"/>
              <a:t>Faster</a:t>
            </a:r>
            <a:r>
              <a:t> collection</a:t>
            </a:r>
          </a:p>
          <a:p>
            <a:endParaRPr/>
          </a:p>
          <a:p>
            <a:r>
              <a:rPr b="1"/>
              <a:t>Cheaper</a:t>
            </a:r>
            <a:r>
              <a:t> generation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2"/>
          <a:srcRect l="2078" t="3569" r="3496" b="3569"/>
          <a:stretch>
            <a:fillRect/>
          </a:stretch>
        </p:blipFill>
        <p:spPr>
          <a:xfrm>
            <a:off x="9363926" y="5893395"/>
            <a:ext cx="2518405" cy="1929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4527" y="8697908"/>
            <a:ext cx="2741725" cy="1841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689" y="11203337"/>
            <a:ext cx="2992955" cy="1929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9138" y="3816137"/>
            <a:ext cx="2992956" cy="1684607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Our problem scenari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Our problem scenario</a:t>
            </a:r>
          </a:p>
        </p:txBody>
      </p:sp>
      <p:sp>
        <p:nvSpPr>
          <p:cNvPr id="178" name="Dataset often distributed across silos…"/>
          <p:cNvSpPr txBox="1">
            <a:spLocks noGrp="1"/>
          </p:cNvSpPr>
          <p:nvPr>
            <p:ph type="body" idx="1"/>
          </p:nvPr>
        </p:nvSpPr>
        <p:spPr>
          <a:xfrm>
            <a:off x="1206500" y="3758865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dirty="0"/>
              <a:t>Dataset often </a:t>
            </a:r>
            <a:r>
              <a:rPr b="1" dirty="0"/>
              <a:t>distributed across silos</a:t>
            </a:r>
          </a:p>
          <a:p>
            <a:r>
              <a:rPr dirty="0"/>
              <a:t>Our case</a:t>
            </a:r>
            <a:r>
              <a:rPr b="1" dirty="0"/>
              <a:t>: Vertically partitioned data</a:t>
            </a:r>
          </a:p>
          <a:p>
            <a:pPr lvl="1">
              <a:defRPr sz="3600"/>
            </a:pPr>
            <a:r>
              <a:rPr b="1" i="1" dirty="0"/>
              <a:t>Feature</a:t>
            </a:r>
            <a:r>
              <a:rPr b="1" dirty="0"/>
              <a:t> </a:t>
            </a:r>
            <a:r>
              <a:rPr dirty="0"/>
              <a:t>partitioned data</a:t>
            </a:r>
          </a:p>
          <a:p>
            <a:r>
              <a:rPr dirty="0"/>
              <a:t>Joint learning beneficial</a:t>
            </a:r>
            <a:endParaRPr lang="en-US" dirty="0"/>
          </a:p>
          <a:p>
            <a:pPr lvl="1"/>
            <a:r>
              <a:rPr lang="en-US" sz="3600" dirty="0"/>
              <a:t>High rate </a:t>
            </a:r>
            <a:r>
              <a:rPr lang="en-US" sz="3600" b="1" dirty="0"/>
              <a:t>AND</a:t>
            </a:r>
            <a:r>
              <a:rPr lang="en-US" sz="3600" dirty="0"/>
              <a:t> high stress = higher risk</a:t>
            </a:r>
            <a:endParaRPr sz="3600" dirty="0"/>
          </a:p>
          <a:p>
            <a:r>
              <a:rPr b="1" i="1" dirty="0"/>
              <a:t>How</a:t>
            </a:r>
            <a:r>
              <a:rPr b="1" dirty="0"/>
              <a:t> to synthesi</a:t>
            </a:r>
            <a:r>
              <a:rPr lang="en-US" b="1" dirty="0"/>
              <a:t>z</a:t>
            </a:r>
            <a:r>
              <a:rPr b="1" dirty="0"/>
              <a:t>e?</a:t>
            </a:r>
          </a:p>
        </p:txBody>
      </p:sp>
      <p:pic>
        <p:nvPicPr>
          <p:cNvPr id="179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3277" y="2956438"/>
            <a:ext cx="11413799" cy="3651025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0" name="Table 1"/>
          <p:cNvGraphicFramePr/>
          <p:nvPr/>
        </p:nvGraphicFramePr>
        <p:xfrm>
          <a:off x="19346346" y="7051239"/>
          <a:ext cx="4827306" cy="256232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413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58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Patient ID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Heart rate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58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#78349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80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58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#21567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67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58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#32171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110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1" name="Table 1-1"/>
          <p:cNvGraphicFramePr/>
          <p:nvPr/>
        </p:nvGraphicFramePr>
        <p:xfrm>
          <a:off x="12523827" y="7051239"/>
          <a:ext cx="4232178" cy="305534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116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60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946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Patient ID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Stress level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46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#78349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946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#21567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460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#32171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2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1" uiExpand="1" build="p" bldLvl="5" animBg="1" advAuto="0"/>
      <p:bldP spid="179" grpId="2" animBg="1" advAuto="0"/>
      <p:bldP spid="180" grpId="4" animBg="1" advAuto="0"/>
      <p:bldP spid="181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Naive 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Naive solution</a:t>
            </a:r>
          </a:p>
        </p:txBody>
      </p:sp>
      <p:sp>
        <p:nvSpPr>
          <p:cNvPr id="185" name="Centralise then synthesis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Centralise then synthesise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/>
          <a:srcRect r="70647"/>
          <a:stretch>
            <a:fillRect/>
          </a:stretch>
        </p:blipFill>
        <p:spPr>
          <a:xfrm>
            <a:off x="1063510" y="9458056"/>
            <a:ext cx="2502590" cy="272731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87" name="Table 1"/>
          <p:cNvGraphicFramePr/>
          <p:nvPr/>
        </p:nvGraphicFramePr>
        <p:xfrm>
          <a:off x="4445720" y="4788113"/>
          <a:ext cx="4258204" cy="25913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1291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9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Patient ID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Heart rate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#78349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80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#21567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67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#32171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110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88" name="Table 1-1"/>
          <p:cNvGraphicFramePr/>
          <p:nvPr/>
        </p:nvGraphicFramePr>
        <p:xfrm>
          <a:off x="4386313" y="9654864"/>
          <a:ext cx="4175322" cy="285903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2087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7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40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Patient ID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Stress level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0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#78349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0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#21567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0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#32171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9" name="Arrow"/>
          <p:cNvSpPr/>
          <p:nvPr/>
        </p:nvSpPr>
        <p:spPr>
          <a:xfrm rot="2477886">
            <a:off x="8652327" y="6822654"/>
            <a:ext cx="1601174" cy="802356"/>
          </a:xfrm>
          <a:prstGeom prst="rightArrow">
            <a:avLst>
              <a:gd name="adj1" fmla="val 32000"/>
              <a:gd name="adj2" fmla="val 101302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2"/>
          <a:srcRect l="60178"/>
          <a:stretch>
            <a:fillRect/>
          </a:stretch>
        </p:blipFill>
        <p:spPr>
          <a:xfrm>
            <a:off x="890497" y="4376749"/>
            <a:ext cx="3318463" cy="2665663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Arrow"/>
          <p:cNvSpPr/>
          <p:nvPr/>
        </p:nvSpPr>
        <p:spPr>
          <a:xfrm rot="20118234">
            <a:off x="8637146" y="9908609"/>
            <a:ext cx="1514187" cy="786934"/>
          </a:xfrm>
          <a:prstGeom prst="rightArrow">
            <a:avLst>
              <a:gd name="adj1" fmla="val 32000"/>
              <a:gd name="adj2" fmla="val 10328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aphicFrame>
        <p:nvGraphicFramePr>
          <p:cNvPr id="192" name="Table 1-2"/>
          <p:cNvGraphicFramePr/>
          <p:nvPr/>
        </p:nvGraphicFramePr>
        <p:xfrm>
          <a:off x="10226516" y="7694753"/>
          <a:ext cx="4258203" cy="302043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549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Patientt ID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Rate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Stress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#78349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80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#21567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67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Low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825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#32171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110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High</a:t>
                      </a:r>
                    </a:p>
                  </a:txBody>
                  <a:tcPr marL="50800" marR="50800" marT="50800" marB="5080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9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87449" y="8455014"/>
            <a:ext cx="1841501" cy="18542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Rounded Rectangle"/>
          <p:cNvSpPr/>
          <p:nvPr/>
        </p:nvSpPr>
        <p:spPr>
          <a:xfrm>
            <a:off x="10050361" y="7337650"/>
            <a:ext cx="7109187" cy="3305507"/>
          </a:xfrm>
          <a:prstGeom prst="roundRect">
            <a:avLst>
              <a:gd name="adj" fmla="val 16848"/>
            </a:avLst>
          </a:prstGeom>
          <a:solidFill>
            <a:srgbClr val="000000">
              <a:alpha val="25767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95" name="Generator"/>
          <p:cNvSpPr txBox="1"/>
          <p:nvPr/>
        </p:nvSpPr>
        <p:spPr>
          <a:xfrm>
            <a:off x="15168145" y="7759312"/>
            <a:ext cx="1480109" cy="461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Generator</a:t>
            </a:r>
          </a:p>
        </p:txBody>
      </p:sp>
      <p:sp>
        <p:nvSpPr>
          <p:cNvPr id="196" name="Arrow"/>
          <p:cNvSpPr/>
          <p:nvPr/>
        </p:nvSpPr>
        <p:spPr>
          <a:xfrm>
            <a:off x="17325330" y="8628434"/>
            <a:ext cx="1307601" cy="723939"/>
          </a:xfrm>
          <a:prstGeom prst="rightArrow">
            <a:avLst>
              <a:gd name="adj1" fmla="val 32000"/>
              <a:gd name="adj2" fmla="val 112275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graphicFrame>
        <p:nvGraphicFramePr>
          <p:cNvPr id="197" name="Table 1-2-1"/>
          <p:cNvGraphicFramePr/>
          <p:nvPr/>
        </p:nvGraphicFramePr>
        <p:xfrm>
          <a:off x="18798714" y="7694753"/>
          <a:ext cx="4258203" cy="343408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549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7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9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08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Patientt ID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T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Rate</a:t>
                      </a:r>
                    </a:p>
                  </a:txBody>
                  <a:tcPr marL="50800" marR="50800" marT="50800" marB="50800" anchor="ctr" horzOverflow="overflow">
                    <a:lnT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 b="1"/>
                        <a:t>Stress</a:t>
                      </a:r>
                    </a:p>
                  </a:txBody>
                  <a:tcPr marL="50800" marR="50800" marT="50800" marB="50800" anchor="ctr" horzOverflow="overflow">
                    <a:lnR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T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08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#02334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91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High</a:t>
                      </a:r>
                    </a:p>
                  </a:txBody>
                  <a:tcPr marL="50800" marR="50800" marT="50800" marB="50800" anchor="ctr" horzOverflow="overflow">
                    <a:lnR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08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#44212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105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High</a:t>
                      </a:r>
                    </a:p>
                  </a:txBody>
                  <a:tcPr marL="50800" marR="50800" marT="50800" marB="50800" anchor="ctr" horzOverflow="overflow">
                    <a:lnR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08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#31079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76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Low</a:t>
                      </a:r>
                    </a:p>
                  </a:txBody>
                  <a:tcPr marL="50800" marR="50800" marT="50800" marB="50800" anchor="ctr" horzOverflow="overflow">
                    <a:lnR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082">
                <a:tc>
                  <a:txBody>
                    <a:bodyPr/>
                    <a:lstStyle/>
                    <a:p>
                      <a:pPr defTabSz="914400">
                        <a:tabLst>
                          <a:tab pos="1663700" algn="l"/>
                        </a:tabLst>
                        <a:defRPr b="0"/>
                      </a:pPr>
                      <a:r>
                        <a:rPr sz="3200"/>
                        <a:t>#22125</a:t>
                      </a:r>
                    </a:p>
                  </a:txBody>
                  <a:tcPr marL="50800" marR="50800" marT="50800" marB="50800" anchor="ctr" horzOverflow="overflow">
                    <a:lnL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L>
                    <a:lnB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66</a:t>
                      </a:r>
                    </a:p>
                  </a:txBody>
                  <a:tcPr marL="50800" marR="50800" marT="50800" marB="50800" anchor="ctr" horzOverflow="overflow">
                    <a:lnB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High</a:t>
                      </a:r>
                    </a:p>
                  </a:txBody>
                  <a:tcPr marL="50800" marR="50800" marT="50800" marB="50800" anchor="ctr" horzOverflow="overflow">
                    <a:lnR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R>
                    <a:lnB w="50800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8" name="Synthetic data"/>
          <p:cNvSpPr txBox="1"/>
          <p:nvPr/>
        </p:nvSpPr>
        <p:spPr>
          <a:xfrm>
            <a:off x="19888295" y="7084313"/>
            <a:ext cx="2079042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Synthetic data</a:t>
            </a:r>
          </a:p>
        </p:txBody>
      </p:sp>
      <p:sp>
        <p:nvSpPr>
          <p:cNvPr id="199" name="Server"/>
          <p:cNvSpPr txBox="1"/>
          <p:nvPr/>
        </p:nvSpPr>
        <p:spPr>
          <a:xfrm>
            <a:off x="13122549" y="6720737"/>
            <a:ext cx="1287984" cy="572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t>Server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halleng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Challenges</a:t>
            </a:r>
          </a:p>
        </p:txBody>
      </p:sp>
      <p:sp>
        <p:nvSpPr>
          <p:cNvPr id="203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5233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# 1 Data Privac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# 1 Data Privacy </a:t>
            </a:r>
          </a:p>
        </p:txBody>
      </p:sp>
      <p:sp>
        <p:nvSpPr>
          <p:cNvPr id="206" name="Centralising violates privacy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Centrali</a:t>
            </a:r>
            <a:r>
              <a:rPr lang="en-US" dirty="0"/>
              <a:t>z</a:t>
            </a:r>
            <a:r>
              <a:rPr dirty="0"/>
              <a:t>ing violates privacy</a:t>
            </a:r>
          </a:p>
          <a:p>
            <a:r>
              <a:rPr b="1" dirty="0"/>
              <a:t>Who</a:t>
            </a:r>
            <a:r>
              <a:rPr dirty="0"/>
              <a:t> plays the server role?</a:t>
            </a:r>
          </a:p>
          <a:p>
            <a:r>
              <a:rPr dirty="0"/>
              <a:t>Train </a:t>
            </a:r>
            <a:r>
              <a:rPr b="1" dirty="0"/>
              <a:t>without moving</a:t>
            </a:r>
            <a:r>
              <a:rPr dirty="0"/>
              <a:t> data?</a:t>
            </a:r>
          </a:p>
          <a:p>
            <a:pPr lvl="1"/>
            <a:r>
              <a:rPr b="1" i="1" dirty="0"/>
              <a:t>Federated</a:t>
            </a:r>
            <a:r>
              <a:rPr dirty="0"/>
              <a:t> </a:t>
            </a:r>
            <a:r>
              <a:rPr b="1" i="1" dirty="0"/>
              <a:t>Learning? Encryption?</a:t>
            </a:r>
          </a:p>
        </p:txBody>
      </p:sp>
      <p:pic>
        <p:nvPicPr>
          <p:cNvPr id="20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5588" y="2873993"/>
            <a:ext cx="13042901" cy="5029201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1" uiExpand="1" build="p" bldLvl="5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#2 Model train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#2 Model training</a:t>
            </a:r>
          </a:p>
        </p:txBody>
      </p:sp>
      <p:sp>
        <p:nvSpPr>
          <p:cNvPr id="211" name="Without centralising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dirty="0"/>
              <a:t>Without </a:t>
            </a:r>
            <a:r>
              <a:rPr lang="en-US" dirty="0"/>
              <a:t>moving</a:t>
            </a:r>
            <a:r>
              <a:rPr dirty="0"/>
              <a:t> data</a:t>
            </a:r>
          </a:p>
        </p:txBody>
      </p:sp>
      <p:sp>
        <p:nvSpPr>
          <p:cNvPr id="212" name="Keep data local: Federated learning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Keep data local: </a:t>
            </a:r>
            <a:r>
              <a:rPr b="1" dirty="0"/>
              <a:t>Federated learning</a:t>
            </a:r>
          </a:p>
          <a:p>
            <a:r>
              <a:rPr dirty="0"/>
              <a:t>More </a:t>
            </a:r>
            <a:r>
              <a:rPr b="1" dirty="0"/>
              <a:t>iterations</a:t>
            </a:r>
            <a:r>
              <a:rPr dirty="0"/>
              <a:t> —&gt; More </a:t>
            </a:r>
            <a:r>
              <a:rPr b="1" dirty="0"/>
              <a:t>comm.</a:t>
            </a:r>
          </a:p>
          <a:p>
            <a:r>
              <a:rPr b="1" i="1" dirty="0"/>
              <a:t>Improve training efficiency</a:t>
            </a:r>
          </a:p>
        </p:txBody>
      </p:sp>
      <p:pic>
        <p:nvPicPr>
          <p:cNvPr id="21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85667" y="4818883"/>
            <a:ext cx="7818256" cy="8514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2046" y="2206414"/>
            <a:ext cx="8561031" cy="2738487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Rounded Rectangle"/>
          <p:cNvSpPr/>
          <p:nvPr/>
        </p:nvSpPr>
        <p:spPr>
          <a:xfrm>
            <a:off x="13528095" y="4868564"/>
            <a:ext cx="8639893" cy="8514121"/>
          </a:xfrm>
          <a:prstGeom prst="roundRect">
            <a:avLst>
              <a:gd name="adj" fmla="val 2237"/>
            </a:avLst>
          </a:prstGeom>
          <a:solidFill>
            <a:srgbClr val="000000">
              <a:alpha val="1942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16" name="Generative model"/>
          <p:cNvSpPr txBox="1"/>
          <p:nvPr/>
        </p:nvSpPr>
        <p:spPr>
          <a:xfrm rot="16200000">
            <a:off x="11116878" y="8967621"/>
            <a:ext cx="3922015" cy="659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00000"/>
                </a:solidFill>
              </a:defRPr>
            </a:lvl1pPr>
          </a:lstStyle>
          <a:p>
            <a:r>
              <a:t>Generative model</a:t>
            </a:r>
          </a:p>
        </p:txBody>
      </p:sp>
      <p:sp>
        <p:nvSpPr>
          <p:cNvPr id="217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40E289-FCF3-E527-6929-A2A60257B32A}"/>
              </a:ext>
            </a:extLst>
          </p:cNvPr>
          <p:cNvCxnSpPr/>
          <p:nvPr/>
        </p:nvCxnSpPr>
        <p:spPr>
          <a:xfrm>
            <a:off x="15598588" y="7691718"/>
            <a:ext cx="465268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B90C64-E850-91E7-9BED-D7F2AEE93ACD}"/>
              </a:ext>
            </a:extLst>
          </p:cNvPr>
          <p:cNvCxnSpPr/>
          <p:nvPr/>
        </p:nvCxnSpPr>
        <p:spPr>
          <a:xfrm>
            <a:off x="15598588" y="10963835"/>
            <a:ext cx="4652683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412DF86-85E1-9A10-25B6-2B660B6B1CD4}"/>
              </a:ext>
            </a:extLst>
          </p:cNvPr>
          <p:cNvSpPr txBox="1"/>
          <p:nvPr/>
        </p:nvSpPr>
        <p:spPr>
          <a:xfrm>
            <a:off x="19579608" y="7790174"/>
            <a:ext cx="250389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C</a:t>
            </a:r>
            <a:r>
              <a:rPr kumimoji="0" lang="en-NL" sz="2400" b="0" i="0" u="none" strike="noStrike" cap="none" spc="0" normalizeH="0" baseline="0" dirty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omm. boundary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1" build="p" bldLvl="5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#3 What generative model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#3 What generative models?</a:t>
            </a:r>
          </a:p>
        </p:txBody>
      </p:sp>
      <p:sp>
        <p:nvSpPr>
          <p:cNvPr id="220" name="Classic: Bayesian, Variational autoencoders (VAEs)…"/>
          <p:cNvSpPr txBox="1">
            <a:spLocks noGrp="1"/>
          </p:cNvSpPr>
          <p:nvPr>
            <p:ph type="body" idx="1"/>
          </p:nvPr>
        </p:nvSpPr>
        <p:spPr>
          <a:xfrm>
            <a:off x="1049328" y="4248504"/>
            <a:ext cx="21971001" cy="8256012"/>
          </a:xfrm>
          <a:prstGeom prst="rect">
            <a:avLst/>
          </a:prstGeom>
        </p:spPr>
        <p:txBody>
          <a:bodyPr/>
          <a:lstStyle/>
          <a:p>
            <a:r>
              <a:rPr dirty="0"/>
              <a:t>Classic: Bayesian, Variational autoencoders (VAEs)</a:t>
            </a:r>
          </a:p>
          <a:p>
            <a:r>
              <a:rPr b="1" dirty="0"/>
              <a:t>Generative Adversarial Networks</a:t>
            </a:r>
            <a:r>
              <a:rPr dirty="0"/>
              <a:t> (GANs)</a:t>
            </a:r>
          </a:p>
          <a:p>
            <a:pPr lvl="1">
              <a:defRPr sz="3600"/>
            </a:pPr>
            <a:r>
              <a:rPr dirty="0"/>
              <a:t>Unstable training</a:t>
            </a:r>
          </a:p>
          <a:p>
            <a:r>
              <a:rPr dirty="0"/>
              <a:t>Capture feature links </a:t>
            </a:r>
            <a:r>
              <a:rPr b="1" dirty="0"/>
              <a:t>across silos?</a:t>
            </a:r>
          </a:p>
          <a:p>
            <a:pPr>
              <a:defRPr b="1" i="1"/>
            </a:pPr>
            <a:endParaRPr b="1" dirty="0"/>
          </a:p>
          <a:p>
            <a:pPr>
              <a:defRPr b="1" i="1"/>
            </a:pPr>
            <a:r>
              <a:rPr dirty="0"/>
              <a:t>Need stable generator while preserving cross-silo associations</a:t>
            </a:r>
          </a:p>
        </p:txBody>
      </p:sp>
      <p:pic>
        <p:nvPicPr>
          <p:cNvPr id="221" name="Image" descr="Image"/>
          <p:cNvPicPr>
            <a:picLocks noChangeAspect="1"/>
          </p:cNvPicPr>
          <p:nvPr/>
        </p:nvPicPr>
        <p:blipFill>
          <a:blip r:embed="rId2"/>
          <a:srcRect t="22122" b="22122"/>
          <a:stretch>
            <a:fillRect/>
          </a:stretch>
        </p:blipFill>
        <p:spPr>
          <a:xfrm>
            <a:off x="14486709" y="5106392"/>
            <a:ext cx="9424672" cy="350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1631" y="4384404"/>
            <a:ext cx="1433164" cy="1433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5709" y="8261472"/>
            <a:ext cx="907609" cy="1551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5"/>
          <a:srcRect t="76252"/>
          <a:stretch>
            <a:fillRect/>
          </a:stretch>
        </p:blipFill>
        <p:spPr>
          <a:xfrm>
            <a:off x="5016491" y="8845042"/>
            <a:ext cx="2971801" cy="1423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age" descr="Image"/>
          <p:cNvPicPr>
            <a:picLocks noChangeAspect="1"/>
          </p:cNvPicPr>
          <p:nvPr/>
        </p:nvPicPr>
        <p:blipFill>
          <a:blip r:embed="rId5"/>
          <a:srcRect b="74828"/>
          <a:stretch>
            <a:fillRect/>
          </a:stretch>
        </p:blipFill>
        <p:spPr>
          <a:xfrm>
            <a:off x="1363671" y="8845042"/>
            <a:ext cx="2803704" cy="1423532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lide Number"/>
          <p:cNvSpPr txBox="1">
            <a:spLocks noGrp="1"/>
          </p:cNvSpPr>
          <p:nvPr>
            <p:ph type="sldNum" sz="quarter" idx="4294967295"/>
          </p:nvPr>
        </p:nvSpPr>
        <p:spPr>
          <a:xfrm>
            <a:off x="12065050" y="13080999"/>
            <a:ext cx="241403" cy="374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1" build="p" bldLvl="5" animBg="1" advAuto="0"/>
      <p:bldP spid="224" grpId="2" animBg="1" advAuto="0"/>
      <p:bldP spid="225" grpId="3" animBg="1" advAuto="0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596</Words>
  <Application>Microsoft Macintosh PowerPoint</Application>
  <PresentationFormat>Custom</PresentationFormat>
  <Paragraphs>226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Helvetica Neue</vt:lpstr>
      <vt:lpstr>Helvetica Neue Medium</vt:lpstr>
      <vt:lpstr>21_BasicWhite</vt:lpstr>
      <vt:lpstr>SiloFuse</vt:lpstr>
      <vt:lpstr>Synthetic data is everywhere</vt:lpstr>
      <vt:lpstr>WHY synthetic data</vt:lpstr>
      <vt:lpstr>Our problem scenario</vt:lpstr>
      <vt:lpstr>Naive solution</vt:lpstr>
      <vt:lpstr>Challenges</vt:lpstr>
      <vt:lpstr># 1 Data Privacy </vt:lpstr>
      <vt:lpstr>#2 Model training</vt:lpstr>
      <vt:lpstr>#3 What generative models?</vt:lpstr>
      <vt:lpstr>Solution</vt:lpstr>
      <vt:lpstr># 1 Data privacy</vt:lpstr>
      <vt:lpstr>#2 Model training</vt:lpstr>
      <vt:lpstr>#3 Generative model</vt:lpstr>
      <vt:lpstr>SiloFuse</vt:lpstr>
      <vt:lpstr>SiloFuse</vt:lpstr>
      <vt:lpstr>Privacy</vt:lpstr>
      <vt:lpstr>Experiments</vt:lpstr>
      <vt:lpstr>Resemblance</vt:lpstr>
      <vt:lpstr>Resemblance</vt:lpstr>
      <vt:lpstr>Downstream Utility</vt:lpstr>
      <vt:lpstr>Privacy</vt:lpstr>
      <vt:lpstr>Communication</vt:lpstr>
      <vt:lpstr>Future work and Conclusions</vt:lpstr>
      <vt:lpstr>Conclusions</vt:lpstr>
      <vt:lpstr>Future work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SiloFuse</dc:title>
  <cp:lastModifiedBy>Aditya Shankar</cp:lastModifiedBy>
  <cp:revision>33</cp:revision>
  <dcterms:modified xsi:type="dcterms:W3CDTF">2024-05-13T22:07:29Z</dcterms:modified>
</cp:coreProperties>
</file>